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3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003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-174171" y="52983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r>
              <a:rPr lang="en-IN" dirty="0" smtClean="0"/>
              <a:t>  </a:t>
            </a:r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668185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to the Smart Street Light Project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5010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smart street light project aims to revolutionize public lighting by implementing motion-sensing technology. This innovative approach will significantly reduce electricity consumption and contribute to environmental sustainability.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618922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299686" y="6172557"/>
            <a:ext cx="549300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62"/>
              </a:lnSpc>
            </a:pPr>
            <a:r>
              <a:rPr lang="en-US" sz="2187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By-Harsh </a:t>
            </a:r>
            <a:r>
              <a:rPr lang="en-US" sz="2187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Bhardwaj, </a:t>
            </a:r>
            <a:r>
              <a:rPr lang="en-US" sz="2187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en-US" sz="2187" b="1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Vansh</a:t>
            </a:r>
            <a:r>
              <a:rPr lang="en-US" sz="2187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en-US" sz="2187" b="1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latiyan</a:t>
            </a:r>
            <a:r>
              <a:rPr lang="en-US" sz="2187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 ,</a:t>
            </a:r>
            <a:r>
              <a:rPr lang="en-US" sz="2187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en-US" sz="2187" b="1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Sumit</a:t>
            </a:r>
            <a:r>
              <a:rPr lang="en-US" sz="2187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en-US" sz="2187" b="1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verma</a:t>
            </a:r>
            <a:endParaRPr lang="en-US" sz="2187" b="1" dirty="0" smtClean="0">
              <a:solidFill>
                <a:srgbClr val="D6E5EF"/>
              </a:solidFill>
              <a:latin typeface="Roboto" pitchFamily="34" charset="0"/>
              <a:ea typeface="Roboto" pitchFamily="34" charset="-122"/>
            </a:endParaRPr>
          </a:p>
          <a:p>
            <a:pPr>
              <a:lnSpc>
                <a:spcPts val="3062"/>
              </a:lnSpc>
            </a:pPr>
            <a:r>
              <a:rPr lang="en-US" sz="2187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en-US" sz="2187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     </a:t>
            </a:r>
            <a:r>
              <a:rPr lang="en-US" sz="2187" b="1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MD.Farhan</a:t>
            </a:r>
            <a:r>
              <a:rPr lang="en-US" sz="2187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en-US" sz="2187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Akhtar ,</a:t>
            </a:r>
            <a:r>
              <a:rPr lang="en-US" sz="2187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en-US" sz="2187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en-US" sz="2187" b="1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Sachin</a:t>
            </a:r>
            <a:r>
              <a:rPr lang="en-US" sz="2187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en-US" sz="2187" b="1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kumar</a:t>
            </a:r>
            <a:r>
              <a:rPr lang="en-US" sz="2187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. </a:t>
            </a:r>
          </a:p>
          <a:p>
            <a:pPr>
              <a:lnSpc>
                <a:spcPts val="3062"/>
              </a:lnSpc>
            </a:pPr>
            <a:endParaRPr lang="en-US" sz="2187" b="1" dirty="0" smtClean="0">
              <a:solidFill>
                <a:srgbClr val="D6E5EF"/>
              </a:solidFill>
              <a:latin typeface="Roboto" pitchFamily="34" charset="0"/>
              <a:ea typeface="Roboto" pitchFamily="34" charset="-122"/>
            </a:endParaRPr>
          </a:p>
          <a:p>
            <a:pPr>
              <a:lnSpc>
                <a:spcPts val="3062"/>
              </a:lnSpc>
            </a:pPr>
            <a:r>
              <a:rPr lang="en-US" sz="2187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  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250043"/>
            <a:ext cx="70082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and Next Steps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277672"/>
            <a:ext cx="3370064" cy="2701766"/>
          </a:xfrm>
          <a:prstGeom prst="roundRect">
            <a:avLst>
              <a:gd name="adj" fmla="val 4935"/>
            </a:avLst>
          </a:prstGeom>
          <a:solidFill>
            <a:srgbClr val="12161D"/>
          </a:solidFill>
          <a:ln/>
        </p:spPr>
      </p:sp>
      <p:sp>
        <p:nvSpPr>
          <p:cNvPr id="8" name="Text 5"/>
          <p:cNvSpPr/>
          <p:nvPr/>
        </p:nvSpPr>
        <p:spPr>
          <a:xfrm>
            <a:off x="2260163" y="3499842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Environmental Conservation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60163" y="4327446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initiative aligns with the city's commitment to sustainability and environmental stewardship.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3277672"/>
            <a:ext cx="3370064" cy="2701766"/>
          </a:xfrm>
          <a:prstGeom prst="roundRect">
            <a:avLst>
              <a:gd name="adj" fmla="val 4935"/>
            </a:avLst>
          </a:prstGeom>
          <a:solidFill>
            <a:srgbClr val="12161D"/>
          </a:solidFill>
          <a:ln/>
        </p:spPr>
      </p:sp>
      <p:sp>
        <p:nvSpPr>
          <p:cNvPr id="11" name="Text 8"/>
          <p:cNvSpPr/>
          <p:nvPr/>
        </p:nvSpPr>
        <p:spPr>
          <a:xfrm>
            <a:off x="5852398" y="3499842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Community Well-Being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852398" y="4327446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aims to enhance community safety and well-being by providing well-lit public spaces.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3277672"/>
            <a:ext cx="3370064" cy="2701766"/>
          </a:xfrm>
          <a:prstGeom prst="roundRect">
            <a:avLst>
              <a:gd name="adj" fmla="val 4935"/>
            </a:avLst>
          </a:prstGeom>
          <a:solidFill>
            <a:srgbClr val="12161D"/>
          </a:solidFill>
          <a:ln/>
        </p:spPr>
      </p:sp>
      <p:sp>
        <p:nvSpPr>
          <p:cNvPr id="14" name="Text 11"/>
          <p:cNvSpPr/>
          <p:nvPr/>
        </p:nvSpPr>
        <p:spPr>
          <a:xfrm>
            <a:off x="9444633" y="34998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Expansion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444633" y="3980259"/>
            <a:ext cx="292572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 for future integration of smart technologies for enhanced city infrastructure and services.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3461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Problem Statement: Excessive Electricity Consumption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24171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7" name="Text 4"/>
          <p:cNvSpPr/>
          <p:nvPr/>
        </p:nvSpPr>
        <p:spPr>
          <a:xfrm>
            <a:off x="4672013" y="3283387"/>
            <a:ext cx="1373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3180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Costly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street lights consume a significant amount of electricity, leading to high operational costs for municipalities.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24171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11" name="Text 8"/>
          <p:cNvSpPr/>
          <p:nvPr/>
        </p:nvSpPr>
        <p:spPr>
          <a:xfrm>
            <a:off x="9412962" y="3283387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3180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Inefficient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 illumination during low-traffic periods wastes energy and contributes to unnecessary light pollution.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561582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15" name="Text 12"/>
          <p:cNvSpPr/>
          <p:nvPr/>
        </p:nvSpPr>
        <p:spPr>
          <a:xfrm>
            <a:off x="4650700" y="5657493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692140"/>
            <a:ext cx="29581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Environmental Impact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617255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excessive electricity consumption of street lights contributes to carbon emissions and environmental degradation.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456378" y="562570"/>
            <a:ext cx="9080897" cy="639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34"/>
              </a:lnSpc>
              <a:buNone/>
            </a:pPr>
            <a:r>
              <a:rPr lang="en-US" sz="402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Solution: Motion-Sensing Technology</a:t>
            </a:r>
            <a:endParaRPr lang="en-US" sz="4027" dirty="0"/>
          </a:p>
        </p:txBody>
      </p:sp>
      <p:sp>
        <p:nvSpPr>
          <p:cNvPr id="5" name="Text 3"/>
          <p:cNvSpPr/>
          <p:nvPr/>
        </p:nvSpPr>
        <p:spPr>
          <a:xfrm>
            <a:off x="2456378" y="1508760"/>
            <a:ext cx="2557224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7"/>
              </a:lnSpc>
              <a:buNone/>
            </a:pPr>
            <a:r>
              <a:rPr lang="en-US" sz="201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Motion Detection</a:t>
            </a:r>
            <a:endParaRPr lang="en-US" sz="2014" dirty="0"/>
          </a:p>
        </p:txBody>
      </p:sp>
      <p:sp>
        <p:nvSpPr>
          <p:cNvPr id="6" name="Text 4"/>
          <p:cNvSpPr/>
          <p:nvPr/>
        </p:nvSpPr>
        <p:spPr>
          <a:xfrm>
            <a:off x="2456378" y="2135267"/>
            <a:ext cx="9717643" cy="327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7"/>
              </a:lnSpc>
              <a:buNone/>
            </a:pPr>
            <a:r>
              <a:rPr lang="en-US" sz="161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motion sensors will activate street lights only when motion is detected, optimizing energy usage.</a:t>
            </a:r>
            <a:endParaRPr lang="en-US" sz="1611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567" y="2692598"/>
            <a:ext cx="3273266" cy="245495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456378" y="5454372"/>
            <a:ext cx="2557224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7"/>
              </a:lnSpc>
              <a:buNone/>
            </a:pPr>
            <a:r>
              <a:rPr lang="en-US" sz="201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Smart Technology</a:t>
            </a:r>
            <a:endParaRPr lang="en-US" sz="2014" dirty="0"/>
          </a:p>
        </p:txBody>
      </p:sp>
      <p:sp>
        <p:nvSpPr>
          <p:cNvPr id="9" name="Text 6"/>
          <p:cNvSpPr/>
          <p:nvPr/>
        </p:nvSpPr>
        <p:spPr>
          <a:xfrm>
            <a:off x="2456378" y="6080879"/>
            <a:ext cx="9717643" cy="327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7"/>
              </a:lnSpc>
              <a:buNone/>
            </a:pPr>
            <a:r>
              <a:rPr lang="en-US" sz="161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implementation of smart technology will enable precise control and efficient operation of street lights.</a:t>
            </a:r>
            <a:endParaRPr lang="en-US" sz="1611" dirty="0"/>
          </a:p>
        </p:txBody>
      </p:sp>
      <p:sp>
        <p:nvSpPr>
          <p:cNvPr id="10" name="Text 7"/>
          <p:cNvSpPr/>
          <p:nvPr/>
        </p:nvSpPr>
        <p:spPr>
          <a:xfrm>
            <a:off x="2456378" y="6714887"/>
            <a:ext cx="2648307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7"/>
              </a:lnSpc>
              <a:buNone/>
            </a:pPr>
            <a:r>
              <a:rPr lang="en-US" sz="201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Sustainable Approach</a:t>
            </a:r>
            <a:endParaRPr lang="en-US" sz="2014" dirty="0"/>
          </a:p>
        </p:txBody>
      </p:sp>
      <p:sp>
        <p:nvSpPr>
          <p:cNvPr id="11" name="Text 8"/>
          <p:cNvSpPr/>
          <p:nvPr/>
        </p:nvSpPr>
        <p:spPr>
          <a:xfrm>
            <a:off x="2456378" y="7341394"/>
            <a:ext cx="9717643" cy="3271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7"/>
              </a:lnSpc>
              <a:buNone/>
            </a:pPr>
            <a:r>
              <a:rPr lang="en-US" sz="161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use of motion-sensing technology aligns with sustainable practices by minimizing energy wastage.</a:t>
            </a:r>
            <a:endParaRPr lang="en-US" sz="161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85731"/>
            <a:ext cx="61308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Solar Panel Street Light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224445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53902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Renewable Energy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019437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integration of solar panels allows street lights to operate with renewable solar energy, reducing dependency on the grid.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224445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539139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Efficiency &amp; Sustainability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366742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Solar-powered street lights contribute to sustainable infrastructure and reduce the environmental impact of energy production.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224445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53913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Cost-Effectiveness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019556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They offer cost savings in the long run by harnessing free and abundant solar energy for street lighting.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1962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Benefits of the Smart Street Light Project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663791"/>
            <a:ext cx="3295888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80%</a:t>
            </a:r>
            <a:endParaRPr lang="en-US" sz="5249" dirty="0"/>
          </a:p>
        </p:txBody>
      </p:sp>
      <p:sp>
        <p:nvSpPr>
          <p:cNvPr id="6" name="Text 4"/>
          <p:cNvSpPr/>
          <p:nvPr/>
        </p:nvSpPr>
        <p:spPr>
          <a:xfrm>
            <a:off x="2297192" y="460795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Energy Savings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037993" y="5088374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implementation of motion-sensing technology can result in an 80% reduction in energy consumption.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667137" y="3663791"/>
            <a:ext cx="3296007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10K</a:t>
            </a:r>
            <a:endParaRPr lang="en-US" sz="5249" dirty="0"/>
          </a:p>
        </p:txBody>
      </p:sp>
      <p:sp>
        <p:nvSpPr>
          <p:cNvPr id="9" name="Text 7"/>
          <p:cNvSpPr/>
          <p:nvPr/>
        </p:nvSpPr>
        <p:spPr>
          <a:xfrm>
            <a:off x="5926336" y="460795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Annual Cost Savings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667137" y="5088374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could lead to cost savings of over $10,000 annually for each street light installation.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296400" y="3663791"/>
            <a:ext cx="3296007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40%</a:t>
            </a:r>
            <a:endParaRPr lang="en-US" sz="5249" dirty="0"/>
          </a:p>
        </p:txBody>
      </p:sp>
      <p:sp>
        <p:nvSpPr>
          <p:cNvPr id="12" name="Text 10"/>
          <p:cNvSpPr/>
          <p:nvPr/>
        </p:nvSpPr>
        <p:spPr>
          <a:xfrm>
            <a:off x="9465350" y="4607957"/>
            <a:ext cx="29581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Environmental Impact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296400" y="5088374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reduction of 40% in carbon emissions is expected due to the efficient use of electricity.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7" y="943429"/>
            <a:ext cx="5876925" cy="61479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1542" y="2946401"/>
            <a:ext cx="3556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 smtClean="0"/>
              <a:t>Flow</a:t>
            </a:r>
            <a:r>
              <a:rPr lang="en-IN" dirty="0" smtClean="0"/>
              <a:t> </a:t>
            </a:r>
            <a:r>
              <a:rPr lang="en-IN" sz="5400" dirty="0" smtClean="0"/>
              <a:t>Chart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314613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925473"/>
            <a:ext cx="919472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Implementation Plan and Timeline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801910" y="1953101"/>
            <a:ext cx="44410" cy="5351026"/>
          </a:xfrm>
          <a:prstGeom prst="rect">
            <a:avLst/>
          </a:prstGeom>
          <a:solidFill>
            <a:srgbClr val="295689"/>
          </a:solidFill>
          <a:ln/>
        </p:spPr>
      </p:sp>
      <p:sp>
        <p:nvSpPr>
          <p:cNvPr id="7" name="Shape 4"/>
          <p:cNvSpPr/>
          <p:nvPr/>
        </p:nvSpPr>
        <p:spPr>
          <a:xfrm>
            <a:off x="5074027" y="2354401"/>
            <a:ext cx="777597" cy="44410"/>
          </a:xfrm>
          <a:prstGeom prst="rect">
            <a:avLst/>
          </a:prstGeom>
          <a:solidFill>
            <a:srgbClr val="295689"/>
          </a:solidFill>
          <a:ln/>
        </p:spPr>
      </p:sp>
      <p:sp>
        <p:nvSpPr>
          <p:cNvPr id="8" name="Shape 5"/>
          <p:cNvSpPr/>
          <p:nvPr/>
        </p:nvSpPr>
        <p:spPr>
          <a:xfrm>
            <a:off x="4574084" y="212669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9" name="Text 6"/>
          <p:cNvSpPr/>
          <p:nvPr/>
        </p:nvSpPr>
        <p:spPr>
          <a:xfrm>
            <a:off x="4755297" y="2168366"/>
            <a:ext cx="1373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2175272"/>
            <a:ext cx="328767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1: Pilot Installation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 testing and installation of motion-sensing street lights in select urban areas.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212134"/>
            <a:ext cx="777597" cy="44410"/>
          </a:xfrm>
          <a:prstGeom prst="rect">
            <a:avLst/>
          </a:prstGeom>
          <a:solidFill>
            <a:srgbClr val="295689"/>
          </a:solidFill>
          <a:ln/>
        </p:spPr>
      </p:sp>
      <p:sp>
        <p:nvSpPr>
          <p:cNvPr id="13" name="Shape 10"/>
          <p:cNvSpPr/>
          <p:nvPr/>
        </p:nvSpPr>
        <p:spPr>
          <a:xfrm>
            <a:off x="4574084" y="398442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14" name="Text 11"/>
          <p:cNvSpPr/>
          <p:nvPr/>
        </p:nvSpPr>
        <p:spPr>
          <a:xfrm>
            <a:off x="4731960" y="4026098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2: Expansion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Gradual expansion of the project to cover a wider network of street lights across the city.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074027" y="6069866"/>
            <a:ext cx="777597" cy="44410"/>
          </a:xfrm>
          <a:prstGeom prst="rect">
            <a:avLst/>
          </a:prstGeom>
          <a:solidFill>
            <a:srgbClr val="295689"/>
          </a:solidFill>
          <a:ln/>
        </p:spPr>
      </p:sp>
      <p:sp>
        <p:nvSpPr>
          <p:cNvPr id="18" name="Shape 15"/>
          <p:cNvSpPr/>
          <p:nvPr/>
        </p:nvSpPr>
        <p:spPr>
          <a:xfrm>
            <a:off x="4574084" y="584215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19" name="Text 16"/>
          <p:cNvSpPr/>
          <p:nvPr/>
        </p:nvSpPr>
        <p:spPr>
          <a:xfrm>
            <a:off x="4733985" y="5883831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6046113" y="5890736"/>
            <a:ext cx="382833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3: Full Implementation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60461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Complete integration of motion-sensing technology in all street lights to ensure maximum energy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307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85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Potential Challenges and Mitigation Strategies</a:t>
            </a:r>
            <a:endParaRPr lang="en-US" sz="4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56" y="2320052"/>
            <a:ext cx="1104781" cy="17677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4688" y="2540913"/>
            <a:ext cx="2934176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 Reliability</a:t>
            </a:r>
            <a:endParaRPr lang="en-US" sz="2175" dirty="0"/>
          </a:p>
        </p:txBody>
      </p:sp>
      <p:sp>
        <p:nvSpPr>
          <p:cNvPr id="8" name="Text 4"/>
          <p:cNvSpPr/>
          <p:nvPr/>
        </p:nvSpPr>
        <p:spPr>
          <a:xfrm>
            <a:off x="22646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the consistent and reliable performance of motion sensors in varying weather conditions.</a:t>
            </a:r>
            <a:endParaRPr lang="en-US" sz="174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56" y="4087773"/>
            <a:ext cx="1104781" cy="17677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4688" y="4308634"/>
            <a:ext cx="3141702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Community Acceptance</a:t>
            </a:r>
            <a:endParaRPr lang="en-US" sz="2175" dirty="0"/>
          </a:p>
        </p:txBody>
      </p:sp>
      <p:sp>
        <p:nvSpPr>
          <p:cNvPr id="11" name="Text 6"/>
          <p:cNvSpPr/>
          <p:nvPr/>
        </p:nvSpPr>
        <p:spPr>
          <a:xfrm>
            <a:off x="22646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Educating and gaining community support for the transition to motion-sensing street lights.</a:t>
            </a:r>
            <a:endParaRPr lang="en-US" sz="174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56" y="5855494"/>
            <a:ext cx="1104781" cy="17677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64688" y="6076355"/>
            <a:ext cx="3043833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Regulatory Compliance</a:t>
            </a:r>
            <a:endParaRPr lang="en-US" sz="2175" dirty="0"/>
          </a:p>
        </p:txBody>
      </p:sp>
      <p:sp>
        <p:nvSpPr>
          <p:cNvPr id="14" name="Text 8"/>
          <p:cNvSpPr/>
          <p:nvPr/>
        </p:nvSpPr>
        <p:spPr>
          <a:xfrm>
            <a:off x="22646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Adhering to municipal regulations and standards to implement the new technology seamlessly.</a:t>
            </a:r>
            <a:endParaRPr lang="en-US" sz="17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86951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Cost Analysis and Return on Investment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8136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Initial Investment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383048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cost of installing the new technology will be offset by long-term energy savings and reduced maintenance expenses.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813691"/>
            <a:ext cx="285452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Return on Investment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38304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Anticipated return on investment is expected within 3 years after the implementation of the smart street light project.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8136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Long-Term Savings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383048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reduction in operational costs and potential for additional revenue generation from excess energy production.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554</Words>
  <Application>Microsoft Office PowerPoint</Application>
  <PresentationFormat>Custom</PresentationFormat>
  <Paragraphs>82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Roboto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 Bhardwaj</cp:lastModifiedBy>
  <cp:revision>4</cp:revision>
  <dcterms:created xsi:type="dcterms:W3CDTF">2024-03-17T09:22:10Z</dcterms:created>
  <dcterms:modified xsi:type="dcterms:W3CDTF">2024-04-05T07:25:34Z</dcterms:modified>
</cp:coreProperties>
</file>